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63" r:id="rId5"/>
    <p:sldId id="264" r:id="rId6"/>
    <p:sldId id="265" r:id="rId7"/>
    <p:sldId id="266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68" r:id="rId18"/>
    <p:sldId id="278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4711"/>
    <a:srgbClr val="E80C96"/>
    <a:srgbClr val="3C4E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648"/>
  </p:normalViewPr>
  <p:slideViewPr>
    <p:cSldViewPr snapToGrid="0">
      <p:cViewPr varScale="1">
        <p:scale>
          <a:sx n="108" d="100"/>
          <a:sy n="108" d="100"/>
        </p:scale>
        <p:origin x="36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8FDF76-7481-7F43-AF1C-DA242D08718F}" type="datetimeFigureOut">
              <a:rPr lang="ru-RU" smtClean="0"/>
              <a:pPr/>
              <a:t>14.08.2025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1C4CD-734A-7E42-9C82-65144DE9F6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499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1C4CD-734A-7E42-9C82-65144DE9F66F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614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BD6A2B-E53E-D1DD-F646-9F547D579E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0E6123-0D37-9055-44DF-D6645011F2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BB532F-FA67-8B61-F737-605238B4C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F865-215C-2C4B-94B6-91054FA4B08D}" type="datetimeFigureOut">
              <a:rPr lang="ru-RU" smtClean="0"/>
              <a:pPr/>
              <a:t>14.08.2025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5FBFA1-0D08-4B84-4297-9872F112B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98453A-7C52-B259-4A7A-F89819564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D2BCF-E573-F241-9E12-FDFD81B2A7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333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8B5B21-6204-05C3-C3BB-510CFDC4E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79E800-93A4-7348-1C81-8E18C5EDA8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F3C1EB-925E-3848-31C7-3A562DD69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F865-215C-2C4B-94B6-91054FA4B08D}" type="datetimeFigureOut">
              <a:rPr lang="ru-RU" smtClean="0"/>
              <a:pPr/>
              <a:t>14.08.2025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C8A1FA-1C30-0990-EFDA-5074C8126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5B1B2D-B54D-5DF0-63C4-9C30733D0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D2BCF-E573-F241-9E12-FDFD81B2A7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572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0F32D5-CE82-E726-77F6-A7D0361A7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AE7098E-6D5E-17A1-EB49-8313E758F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881B8D-B835-4D2C-598E-005D4B82B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F865-215C-2C4B-94B6-91054FA4B08D}" type="datetimeFigureOut">
              <a:rPr lang="ru-RU" smtClean="0"/>
              <a:pPr/>
              <a:t>14.08.2025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3C36E4-239A-95AC-E705-C361BB533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CC5411-910A-FE92-388A-4EDE3B70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D2BCF-E573-F241-9E12-FDFD81B2A7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808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BB5292-3830-C36F-B5E2-C4F5F1B15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44CE5F-83DD-3F94-D98E-B7C1DEF18F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039E0CB-A010-89E1-1F8B-54EC305ED5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296168A-FC5D-ACEB-365C-5A2ED5B2C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F865-215C-2C4B-94B6-91054FA4B08D}" type="datetimeFigureOut">
              <a:rPr lang="ru-RU" smtClean="0"/>
              <a:pPr/>
              <a:t>14.08.2025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279D4CD-1E9B-5A17-F1E5-BB13D7865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0AF6184-82FF-FD3E-5BB7-3A6CC3320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D2BCF-E573-F241-9E12-FDFD81B2A7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964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D97405-5F3D-18A8-0AC6-5F31906F5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C980A4F-BFB5-BE9D-D06F-0C1815489C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47EE42B-919F-A610-C8D2-0DD306213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AD078E-A94E-1A7E-878A-A0B9DF2F87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612D030-872E-A3CD-C992-8666AD81FA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B1328BC-F6A9-40AD-67DC-883841CA5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F865-215C-2C4B-94B6-91054FA4B08D}" type="datetimeFigureOut">
              <a:rPr lang="ru-RU" smtClean="0"/>
              <a:pPr/>
              <a:t>14.08.2025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688E0D0-A625-5B0E-DC92-9DAA3E584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C29A348-B5A6-67D6-BF08-D5F5F8E39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D2BCF-E573-F241-9E12-FDFD81B2A7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571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DF82D8-DFE3-D473-4C03-6D57D4F94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FE00716-648F-54E9-A9F0-661481D3E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F865-215C-2C4B-94B6-91054FA4B08D}" type="datetimeFigureOut">
              <a:rPr lang="ru-RU" smtClean="0"/>
              <a:pPr/>
              <a:t>14.08.2025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17CA43E-9A96-2A77-AA79-C0EFA94A7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653C2B7-7223-21A5-CF70-144F7C306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D2BCF-E573-F241-9E12-FDFD81B2A7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002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84D2D2A-61F7-9685-186B-DE6D07A29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F865-215C-2C4B-94B6-91054FA4B08D}" type="datetimeFigureOut">
              <a:rPr lang="ru-RU" smtClean="0"/>
              <a:pPr/>
              <a:t>14.08.2025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2E9DE63-1176-88BC-B462-BE96C0597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C9E715F-30C1-BAAD-64DE-96360A400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D2BCF-E573-F241-9E12-FDFD81B2A7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379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D45BD4-07AF-7DDC-3BF8-3A17E1595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393722-E3F0-7DAB-55FB-FFB082308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9FFBB55-D562-F1D7-EF79-F251710BA0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8E98BA3-0B5B-3D38-B582-B94BB01D2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F865-215C-2C4B-94B6-91054FA4B08D}" type="datetimeFigureOut">
              <a:rPr lang="ru-RU" smtClean="0"/>
              <a:pPr/>
              <a:t>14.08.2025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68E4369-9558-B689-23C2-D7A6E97C8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DF81107-9ADB-711B-67F4-913EBDEA2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D2BCF-E573-F241-9E12-FDFD81B2A7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76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B187C3-BE32-F43C-DDB4-7CC7DAA8C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91CF12E-08D6-4F48-5F01-2B53084718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DDB8022-7EF0-7400-F277-458F20BBA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B1CC6E-2734-077B-C3B7-926F434DA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F865-215C-2C4B-94B6-91054FA4B08D}" type="datetimeFigureOut">
              <a:rPr lang="ru-RU" smtClean="0"/>
              <a:pPr/>
              <a:t>14.08.2025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EF2D607-CBBA-9F19-11D0-F969BFAA9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AAA903E-66E8-BBF1-B73E-D9506BC64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D2BCF-E573-F241-9E12-FDFD81B2A7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180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4D3B5F-7609-84A7-7F20-8822430E9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96D4973-03C3-1CDD-0EB1-DAB5FB9381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8AE747-E9CD-892F-319A-F733EFAB4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F865-215C-2C4B-94B6-91054FA4B08D}" type="datetimeFigureOut">
              <a:rPr lang="ru-RU" smtClean="0"/>
              <a:pPr/>
              <a:t>14.08.2025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58E0D3-7A0B-CFB1-C8DB-36F694597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D3BB17-F7FC-82D6-707A-BE7E7B63F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D2BCF-E573-F241-9E12-FDFD81B2A7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170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E9937A8-4FC4-6C6B-328A-0347E5CD73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C5B3955-A668-9037-3A48-21188A518E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8B1E16-274B-C8F6-E34D-81B790EF8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F865-215C-2C4B-94B6-91054FA4B08D}" type="datetimeFigureOut">
              <a:rPr lang="ru-RU" smtClean="0"/>
              <a:pPr/>
              <a:t>14.08.2025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A586EE-7AE4-6DF7-8C86-67E23B119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4C7C76-A475-514B-D694-CA4965635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D2BCF-E573-F241-9E12-FDFD81B2A7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547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5E6B19-2BA9-702B-D082-D52EAE11D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1A28EB-7CA8-3E55-EA83-DABEF1DC00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31D749-AEC2-BE00-24D5-0636A0B228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5F865-215C-2C4B-94B6-91054FA4B08D}" type="datetimeFigureOut">
              <a:rPr lang="ru-RU" smtClean="0"/>
              <a:pPr/>
              <a:t>14.08.2025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193850-C09E-F09A-3A5D-7889520C6E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A04520-D3D0-94C4-E5DF-1C3307CDE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D2BCF-E573-F241-9E12-FDFD81B2A7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743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slide" Target="slide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3.jpeg"/><Relationship Id="rId7" Type="http://schemas.openxmlformats.org/officeDocument/2006/relationships/image" Target="../media/image5.emf"/><Relationship Id="rId12" Type="http://schemas.openxmlformats.org/officeDocument/2006/relationships/slide" Target="slide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7.emf"/><Relationship Id="rId5" Type="http://schemas.openxmlformats.org/officeDocument/2006/relationships/image" Target="../media/image4.emf"/><Relationship Id="rId10" Type="http://schemas.openxmlformats.org/officeDocument/2006/relationships/slide" Target="slide4.xml"/><Relationship Id="rId4" Type="http://schemas.openxmlformats.org/officeDocument/2006/relationships/slide" Target="slide7.xml"/><Relationship Id="rId9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E7FE204-079F-2CFE-9CE2-BB832C58F2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85854"/>
            <a:ext cx="12826314" cy="855087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6BCCAF-3355-C59A-4241-86BF508D9A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78431"/>
            <a:ext cx="9144000" cy="2387600"/>
          </a:xfrm>
        </p:spPr>
        <p:txBody>
          <a:bodyPr/>
          <a:lstStyle/>
          <a:p>
            <a:r>
              <a:rPr lang="ru-RU" dirty="0">
                <a:solidFill>
                  <a:srgbClr val="3C4E11"/>
                </a:solidFill>
                <a:latin typeface="Century Gothic" panose="020B0502020202020204" pitchFamily="34" charset="0"/>
              </a:rPr>
              <a:t>ВОЗЬМИ СВОЕ </a:t>
            </a:r>
            <a:br>
              <a:rPr lang="ru-RU" dirty="0">
                <a:solidFill>
                  <a:srgbClr val="3C4E11"/>
                </a:solidFill>
                <a:latin typeface="Century Gothic" panose="020B0502020202020204" pitchFamily="34" charset="0"/>
              </a:rPr>
            </a:br>
            <a:r>
              <a:rPr lang="ru-RU" dirty="0">
                <a:solidFill>
                  <a:srgbClr val="3C4E11"/>
                </a:solidFill>
                <a:latin typeface="Century Gothic" panose="020B0502020202020204" pitchFamily="34" charset="0"/>
              </a:rPr>
              <a:t>БУДУЩЕЕ ЗА РУКУ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1D956A-839D-03B8-E058-85F2020399D2}"/>
              </a:ext>
            </a:extLst>
          </p:cNvPr>
          <p:cNvSpPr txBox="1"/>
          <p:nvPr/>
        </p:nvSpPr>
        <p:spPr>
          <a:xfrm>
            <a:off x="4554900" y="473069"/>
            <a:ext cx="308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E80C96"/>
                </a:solidFill>
                <a:latin typeface="Baron Neue" panose="020B0000000000000000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ПРОФЕССИГРАД</a:t>
            </a:r>
            <a:endParaRPr lang="ru-RU" sz="2400" dirty="0">
              <a:solidFill>
                <a:srgbClr val="E80C96"/>
              </a:solidFill>
              <a:latin typeface="Baron Neue" panose="020B00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0432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500D1D-CD9F-5946-AB4E-9B0B25C11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480829" cy="112632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05125BD-9D77-EFB9-199E-EAC4BB248A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33" y="679530"/>
            <a:ext cx="4800433" cy="4800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4F50882E-A72E-99CD-5765-4A8B23FA6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7642" y="1043949"/>
            <a:ext cx="6268453" cy="6176963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ru-RU" sz="2400" b="0" i="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Приветствую вас, юные друзья! </a:t>
            </a:r>
          </a:p>
          <a:p>
            <a:pPr indent="0" algn="ctr">
              <a:buNone/>
            </a:pPr>
            <a:r>
              <a:rPr lang="ru-RU" sz="2400" b="0" i="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- Президент города </a:t>
            </a:r>
            <a:r>
              <a:rPr lang="ru-RU" sz="2400" b="0" i="0" dirty="0" err="1">
                <a:solidFill>
                  <a:srgbClr val="E80C96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Профессиграда</a:t>
            </a:r>
            <a:r>
              <a:rPr lang="ru-RU" sz="2400" b="0" i="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 я рад приветствовать вас в нашем удивительном городе. Каждый район - это отдельная интерактивная зона, в которой вы сможете поучаствовать в различных активностях и выполнить интересные задания. Все это поможет вам лучше понять специфику той или иной профессии и оценить, насколько она вам близка»</a:t>
            </a:r>
            <a:endParaRPr lang="ru-RU" sz="24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buNone/>
            </a:pPr>
            <a:r>
              <a:rPr lang="ru-RU" sz="1800" b="0" i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.AppleSystemUIFon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89823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9C4FC720-A577-98B0-5E24-CE9408D485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 amt="65000"/>
          </a:blip>
          <a:srcRect l="1489" b="16881"/>
          <a:stretch/>
        </p:blipFill>
        <p:spPr>
          <a:xfrm>
            <a:off x="0" y="0"/>
            <a:ext cx="12192000" cy="6858000"/>
          </a:xfrm>
        </p:spPr>
      </p:pic>
      <p:pic>
        <p:nvPicPr>
          <p:cNvPr id="9" name="Рисунок 8">
            <a:hlinkClick r:id="rId4" action="ppaction://hlinksldjump"/>
            <a:extLst>
              <a:ext uri="{FF2B5EF4-FFF2-40B4-BE49-F238E27FC236}">
                <a16:creationId xmlns:a16="http://schemas.microsoft.com/office/drawing/2014/main" id="{F61D2178-EEB4-007C-F68F-FFDF85F484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8073" y="3918748"/>
            <a:ext cx="3303692" cy="2137913"/>
          </a:xfrm>
          <a:prstGeom prst="rect">
            <a:avLst/>
          </a:prstGeom>
        </p:spPr>
      </p:pic>
      <p:pic>
        <p:nvPicPr>
          <p:cNvPr id="13" name="Рисунок 12">
            <a:hlinkClick r:id="rId6" action="ppaction://hlinksldjump"/>
            <a:extLst>
              <a:ext uri="{FF2B5EF4-FFF2-40B4-BE49-F238E27FC236}">
                <a16:creationId xmlns:a16="http://schemas.microsoft.com/office/drawing/2014/main" id="{10F059DE-7BB3-4118-EE55-94E0451462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0238" y="3482535"/>
            <a:ext cx="3303691" cy="3010340"/>
          </a:xfrm>
          <a:prstGeom prst="rect">
            <a:avLst/>
          </a:prstGeom>
        </p:spPr>
      </p:pic>
      <p:pic>
        <p:nvPicPr>
          <p:cNvPr id="18" name="Рисунок 17">
            <a:hlinkClick r:id="rId8" action="ppaction://hlinksldjump"/>
            <a:extLst>
              <a:ext uri="{FF2B5EF4-FFF2-40B4-BE49-F238E27FC236}">
                <a16:creationId xmlns:a16="http://schemas.microsoft.com/office/drawing/2014/main" id="{46CF092A-AE67-CA97-2F8F-884E6E65E4D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4212" y="574980"/>
            <a:ext cx="3303691" cy="2061975"/>
          </a:xfrm>
          <a:prstGeom prst="rect">
            <a:avLst/>
          </a:prstGeom>
        </p:spPr>
      </p:pic>
      <p:pic>
        <p:nvPicPr>
          <p:cNvPr id="21" name="Рисунок 20">
            <a:hlinkClick r:id="rId10" action="ppaction://hlinksldjump"/>
            <a:extLst>
              <a:ext uri="{FF2B5EF4-FFF2-40B4-BE49-F238E27FC236}">
                <a16:creationId xmlns:a16="http://schemas.microsoft.com/office/drawing/2014/main" id="{29685FED-4FDF-6369-16DA-103671D5803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80238" y="729959"/>
            <a:ext cx="3520039" cy="1971143"/>
          </a:xfrm>
          <a:prstGeom prst="rect">
            <a:avLst/>
          </a:prstGeom>
        </p:spPr>
      </p:pic>
      <p:sp>
        <p:nvSpPr>
          <p:cNvPr id="25" name="TextBox 24">
            <a:hlinkClick r:id="rId12" action="ppaction://hlinksldjump"/>
            <a:extLst>
              <a:ext uri="{FF2B5EF4-FFF2-40B4-BE49-F238E27FC236}">
                <a16:creationId xmlns:a16="http://schemas.microsoft.com/office/drawing/2014/main" id="{4DB341B8-ABF3-B498-0894-98DE75754CEE}"/>
              </a:ext>
            </a:extLst>
          </p:cNvPr>
          <p:cNvSpPr txBox="1"/>
          <p:nvPr/>
        </p:nvSpPr>
        <p:spPr>
          <a:xfrm>
            <a:off x="4554900" y="3066227"/>
            <a:ext cx="308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E80C96"/>
                </a:solidFill>
                <a:latin typeface="Baron Neue" panose="020B0000000000000000" pitchFamily="34" charset="0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ПРОФЕССИГРАД</a:t>
            </a:r>
            <a:endParaRPr lang="ru-RU" sz="2400" dirty="0">
              <a:solidFill>
                <a:srgbClr val="E80C96"/>
              </a:solidFill>
              <a:latin typeface="Baron Neue" panose="020B0000000000000000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2B7D807-2EA1-E3E4-8921-EDDFAD8DCC3A}"/>
              </a:ext>
            </a:extLst>
          </p:cNvPr>
          <p:cNvSpPr txBox="1"/>
          <p:nvPr/>
        </p:nvSpPr>
        <p:spPr>
          <a:xfrm>
            <a:off x="2343057" y="2744827"/>
            <a:ext cx="17780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E80C96"/>
                </a:solidFill>
                <a:latin typeface="Century Gothic" panose="020B0502020202020204" pitchFamily="34" charset="0"/>
              </a:rPr>
              <a:t>ПРИРОДНЫЙ </a:t>
            </a:r>
            <a:r>
              <a:rPr lang="ru-RU" sz="1200" b="1" dirty="0">
                <a:solidFill>
                  <a:srgbClr val="E80C96"/>
                </a:solidFill>
                <a:latin typeface="Baron Neue Bold" panose="020B0000000000000000" pitchFamily="34" charset="0"/>
              </a:rPr>
              <a:t>РАЙОН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8ECBB95-3864-E934-324D-3BC1C30C270A}"/>
              </a:ext>
            </a:extLst>
          </p:cNvPr>
          <p:cNvSpPr txBox="1"/>
          <p:nvPr/>
        </p:nvSpPr>
        <p:spPr>
          <a:xfrm>
            <a:off x="7824896" y="2713091"/>
            <a:ext cx="19223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E80C96"/>
                </a:solidFill>
                <a:latin typeface="Baron Neue Bold" panose="020B0000000000000000" pitchFamily="34" charset="0"/>
              </a:rPr>
              <a:t>СОЦИАЛЬНЫЙ РАЙОН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6E7AE1E-BCAD-F059-140A-D88E26FAD322}"/>
              </a:ext>
            </a:extLst>
          </p:cNvPr>
          <p:cNvSpPr txBox="1"/>
          <p:nvPr/>
        </p:nvSpPr>
        <p:spPr>
          <a:xfrm>
            <a:off x="2435530" y="6213772"/>
            <a:ext cx="22990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E80C96"/>
                </a:solidFill>
                <a:latin typeface="Baron Neue Bold" panose="020B0000000000000000" pitchFamily="34" charset="0"/>
              </a:rPr>
              <a:t>ТЕХНОЛОГИЧЕСКИЙ РАЙОН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BAC9E01-9CB0-30BB-50A1-12990D3B463E}"/>
              </a:ext>
            </a:extLst>
          </p:cNvPr>
          <p:cNvSpPr txBox="1"/>
          <p:nvPr/>
        </p:nvSpPr>
        <p:spPr>
          <a:xfrm>
            <a:off x="8119849" y="6144520"/>
            <a:ext cx="18036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E80C96"/>
                </a:solidFill>
                <a:latin typeface="Baron Neue Bold" panose="020B0000000000000000" pitchFamily="34" charset="0"/>
              </a:rPr>
              <a:t>КРЕАТИВНЫЙ РАЙОН</a:t>
            </a:r>
          </a:p>
        </p:txBody>
      </p:sp>
    </p:spTree>
    <p:extLst>
      <p:ext uri="{BB962C8B-B14F-4D97-AF65-F5344CB8AC3E}">
        <p14:creationId xmlns:p14="http://schemas.microsoft.com/office/powerpoint/2010/main" val="16992166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hlinkClick r:id="rId2" action="ppaction://hlinksldjump"/>
            <a:extLst>
              <a:ext uri="{FF2B5EF4-FFF2-40B4-BE49-F238E27FC236}">
                <a16:creationId xmlns:a16="http://schemas.microsoft.com/office/drawing/2014/main" id="{7DA24C70-C2CB-392B-9FEB-5B91238E3F1F}"/>
              </a:ext>
            </a:extLst>
          </p:cNvPr>
          <p:cNvSpPr/>
          <p:nvPr/>
        </p:nvSpPr>
        <p:spPr>
          <a:xfrm>
            <a:off x="2297234" y="5839614"/>
            <a:ext cx="1977656" cy="4577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E80C96"/>
                </a:solidFill>
              </a:rPr>
              <a:t>КАРТА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5ECE8D-D956-5E77-F121-8A9D02D3C131}"/>
              </a:ext>
            </a:extLst>
          </p:cNvPr>
          <p:cNvSpPr txBox="1"/>
          <p:nvPr/>
        </p:nvSpPr>
        <p:spPr>
          <a:xfrm>
            <a:off x="995083" y="1569037"/>
            <a:ext cx="492610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0" i="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     Добро пожаловать на "Природный фестиваль профессий" в </a:t>
            </a:r>
            <a:r>
              <a:rPr lang="ru-RU" sz="2000" b="0" i="0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Профессиграде</a:t>
            </a:r>
            <a:r>
              <a:rPr lang="ru-RU" sz="2000" b="0" i="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! Сегодня вы станете не просто зрителями, а настоящими специалистами, которые смогут доказать, что любая профессия будет полезна для окружающей среды и сможет предоставить возможность внести вклад в экологию</a:t>
            </a:r>
            <a:endParaRPr lang="ru-RU" sz="2000" dirty="0">
              <a:latin typeface="Century Gothic" panose="020B0502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3384332-112D-3B17-079A-039F752C5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7274" y="-47805"/>
            <a:ext cx="4958654" cy="69536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E9B45A9-8A70-C5D2-C258-3F9D06341BDD}"/>
              </a:ext>
            </a:extLst>
          </p:cNvPr>
          <p:cNvSpPr txBox="1"/>
          <p:nvPr/>
        </p:nvSpPr>
        <p:spPr>
          <a:xfrm>
            <a:off x="2038865" y="376225"/>
            <a:ext cx="2720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E80C96"/>
                </a:solidFill>
                <a:latin typeface="Baron Neue" panose="020B0000000000000000" pitchFamily="34" charset="0"/>
              </a:rPr>
              <a:t>ПРИРОДНЫЙ РАЙОН</a:t>
            </a:r>
          </a:p>
        </p:txBody>
      </p:sp>
    </p:spTree>
    <p:extLst>
      <p:ext uri="{BB962C8B-B14F-4D97-AF65-F5344CB8AC3E}">
        <p14:creationId xmlns:p14="http://schemas.microsoft.com/office/powerpoint/2010/main" val="27403994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hlinkClick r:id="rId2" action="ppaction://hlinksldjump"/>
            <a:extLst>
              <a:ext uri="{FF2B5EF4-FFF2-40B4-BE49-F238E27FC236}">
                <a16:creationId xmlns:a16="http://schemas.microsoft.com/office/drawing/2014/main" id="{6C4ACA15-6A9F-B1C4-2680-3DDBEE72C9EA}"/>
              </a:ext>
            </a:extLst>
          </p:cNvPr>
          <p:cNvSpPr/>
          <p:nvPr/>
        </p:nvSpPr>
        <p:spPr>
          <a:xfrm>
            <a:off x="2173666" y="5839356"/>
            <a:ext cx="1977656" cy="4577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E80C96"/>
                </a:solidFill>
              </a:rPr>
              <a:t>КАРТА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0FFFE5E-F7B8-34EA-EFA0-2C8C1BFA9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778" y="0"/>
            <a:ext cx="4839511" cy="693801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DCF55C3-F0A7-30C4-B584-83268B4E8DFE}"/>
              </a:ext>
            </a:extLst>
          </p:cNvPr>
          <p:cNvSpPr txBox="1"/>
          <p:nvPr/>
        </p:nvSpPr>
        <p:spPr>
          <a:xfrm>
            <a:off x="940838" y="1273586"/>
            <a:ext cx="5002763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0" i="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Добро пожаловать в Социальный район </a:t>
            </a:r>
            <a:r>
              <a:rPr lang="ru-RU" sz="2000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Профессиграда</a:t>
            </a:r>
            <a:r>
              <a:rPr lang="ru-RU" sz="2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ctr"/>
            <a:r>
              <a:rPr lang="ru-RU" sz="2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Представьте, что перед вами кабинет школьного психолога. Сейчас вам предстоит решить несколько кейс- ситуаций, на своем рабочем листе вам будет необходимо сопоставить ситуацию с ее решением. Продемонстрируйте, как бы вы оказали эффективную психологическую помощь в данной ситуации"</a:t>
            </a:r>
            <a:endParaRPr lang="ru-RU" sz="2000" dirty="0">
              <a:latin typeface="Century Gothic" panose="020B0502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CA0DAB-985A-243C-0196-2B1502C777C0}"/>
              </a:ext>
            </a:extLst>
          </p:cNvPr>
          <p:cNvSpPr txBox="1"/>
          <p:nvPr/>
        </p:nvSpPr>
        <p:spPr>
          <a:xfrm>
            <a:off x="2038865" y="376225"/>
            <a:ext cx="29113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E80C96"/>
                </a:solidFill>
                <a:latin typeface="Baron Neue" panose="020B0000000000000000" pitchFamily="34" charset="0"/>
              </a:rPr>
              <a:t>СОЦИАЛЬНЫЙ РАЙОН</a:t>
            </a:r>
          </a:p>
        </p:txBody>
      </p:sp>
    </p:spTree>
    <p:extLst>
      <p:ext uri="{BB962C8B-B14F-4D97-AF65-F5344CB8AC3E}">
        <p14:creationId xmlns:p14="http://schemas.microsoft.com/office/powerpoint/2010/main" val="31394462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rId2" action="ppaction://hlinksldjump"/>
            <a:extLst>
              <a:ext uri="{FF2B5EF4-FFF2-40B4-BE49-F238E27FC236}">
                <a16:creationId xmlns:a16="http://schemas.microsoft.com/office/drawing/2014/main" id="{26190883-154E-7743-7733-3C55409069AC}"/>
              </a:ext>
            </a:extLst>
          </p:cNvPr>
          <p:cNvSpPr/>
          <p:nvPr/>
        </p:nvSpPr>
        <p:spPr>
          <a:xfrm>
            <a:off x="2173666" y="5839356"/>
            <a:ext cx="1977656" cy="4577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E80C96"/>
                </a:solidFill>
              </a:rPr>
              <a:t>КАРТА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EB6A00-6EFC-3F70-12F8-2AF90C078EC2}"/>
              </a:ext>
            </a:extLst>
          </p:cNvPr>
          <p:cNvSpPr txBox="1"/>
          <p:nvPr/>
        </p:nvSpPr>
        <p:spPr>
          <a:xfrm>
            <a:off x="1086653" y="1699063"/>
            <a:ext cx="445571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/>
            <a:r>
              <a:rPr lang="ru-RU" sz="2000" b="0" i="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Добро пожаловать в Технический район </a:t>
            </a:r>
            <a:r>
              <a:rPr lang="ru-RU" sz="2000" b="0" i="0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Профессиграда</a:t>
            </a:r>
            <a:r>
              <a:rPr lang="ru-RU" sz="2000" b="0" i="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место, где рождаются инновации! Сегодня вы станете участниками захватывающей "Техно-битвы", в ходе которой вам предстоит представить свои технические решения для преобразования городской среды. </a:t>
            </a:r>
            <a:endParaRPr lang="ru-RU" sz="20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2B275D3-7D68-2FCD-DDB3-794094907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9629" y="-124347"/>
            <a:ext cx="5017477" cy="71066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09B0318-90D4-D228-1F3B-8BE694DDEEB8}"/>
              </a:ext>
            </a:extLst>
          </p:cNvPr>
          <p:cNvSpPr txBox="1"/>
          <p:nvPr/>
        </p:nvSpPr>
        <p:spPr>
          <a:xfrm>
            <a:off x="1511775" y="360836"/>
            <a:ext cx="36054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E80C96"/>
                </a:solidFill>
                <a:latin typeface="Baron Neue" panose="020B0000000000000000" pitchFamily="34" charset="0"/>
              </a:rPr>
              <a:t>ТЕХНОЛОГИЧЕСКИЙ РАЙОН</a:t>
            </a:r>
          </a:p>
        </p:txBody>
      </p:sp>
    </p:spTree>
    <p:extLst>
      <p:ext uri="{BB962C8B-B14F-4D97-AF65-F5344CB8AC3E}">
        <p14:creationId xmlns:p14="http://schemas.microsoft.com/office/powerpoint/2010/main" val="33162446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rId2" action="ppaction://hlinksldjump"/>
            <a:extLst>
              <a:ext uri="{FF2B5EF4-FFF2-40B4-BE49-F238E27FC236}">
                <a16:creationId xmlns:a16="http://schemas.microsoft.com/office/drawing/2014/main" id="{90264874-740C-0703-D5B2-7827035442B4}"/>
              </a:ext>
            </a:extLst>
          </p:cNvPr>
          <p:cNvSpPr/>
          <p:nvPr/>
        </p:nvSpPr>
        <p:spPr>
          <a:xfrm>
            <a:off x="2173666" y="5839356"/>
            <a:ext cx="1977656" cy="4577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E80C96"/>
                </a:solidFill>
              </a:rPr>
              <a:t>КАРТА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F97AD2-5DD7-0D5D-2AD6-DF1DB61894AA}"/>
              </a:ext>
            </a:extLst>
          </p:cNvPr>
          <p:cNvSpPr txBox="1"/>
          <p:nvPr/>
        </p:nvSpPr>
        <p:spPr>
          <a:xfrm>
            <a:off x="1122595" y="1397674"/>
            <a:ext cx="4752720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/>
            <a:r>
              <a:rPr lang="ru-RU" sz="2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Добро пожаловать на "Креативный фестиваль" в </a:t>
            </a:r>
            <a:r>
              <a:rPr lang="ru-RU" sz="2000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Профессиграде</a:t>
            </a:r>
            <a:r>
              <a:rPr lang="ru-RU" sz="2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! Сегодня вы станете не просто зрителями, а настоящими участниками этого яркого творческого события. Каждая команда будет представлять свою яркую рекламу нового </a:t>
            </a:r>
            <a:r>
              <a:rPr lang="ru-RU" sz="2000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АРТ-объекта</a:t>
            </a:r>
            <a:r>
              <a:rPr lang="ru-RU" sz="2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Главное, чтобы ваша реклама была не только содержательной, но и захватывающей, вдохновляющей!</a:t>
            </a:r>
          </a:p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.AppleSystemUIFon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C98B088-5DBA-E7E9-C2B9-39298139E0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3" r="7155"/>
          <a:stretch/>
        </p:blipFill>
        <p:spPr bwMode="auto">
          <a:xfrm>
            <a:off x="6827676" y="0"/>
            <a:ext cx="484293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EB7C56-899A-1F19-3DC5-DAD7636DDC24}"/>
              </a:ext>
            </a:extLst>
          </p:cNvPr>
          <p:cNvSpPr txBox="1"/>
          <p:nvPr/>
        </p:nvSpPr>
        <p:spPr>
          <a:xfrm>
            <a:off x="2038865" y="376225"/>
            <a:ext cx="28103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E80C96"/>
                </a:solidFill>
                <a:latin typeface="Baron Neue" panose="020B0000000000000000" pitchFamily="34" charset="0"/>
              </a:rPr>
              <a:t>КРЕАТИВНЫЙ РАЙОН</a:t>
            </a:r>
          </a:p>
        </p:txBody>
      </p:sp>
    </p:spTree>
    <p:extLst>
      <p:ext uri="{BB962C8B-B14F-4D97-AF65-F5344CB8AC3E}">
        <p14:creationId xmlns:p14="http://schemas.microsoft.com/office/powerpoint/2010/main" val="34062248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8B8A4D-FD5E-20C1-C0D4-AE6BE047F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583C4F-7CEC-8DF2-D137-B315DB612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8618BFB-2846-1191-60A2-CBC1C93D8293}"/>
              </a:ext>
            </a:extLst>
          </p:cNvPr>
          <p:cNvSpPr txBox="1">
            <a:spLocks/>
          </p:cNvSpPr>
          <p:nvPr/>
        </p:nvSpPr>
        <p:spPr>
          <a:xfrm>
            <a:off x="3505200" y="2468245"/>
            <a:ext cx="55778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8000">
                <a:solidFill>
                  <a:srgbClr val="E80C96"/>
                </a:solidFill>
                <a:latin typeface="Baron Neue" panose="020B0000000000000000" pitchFamily="34" charset="0"/>
              </a:rPr>
              <a:t>Экзамен</a:t>
            </a:r>
            <a:endParaRPr lang="ru-RU" sz="8000" dirty="0">
              <a:solidFill>
                <a:srgbClr val="E80C96"/>
              </a:solidFill>
              <a:latin typeface="Baron Neue" panose="020B00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712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3F690B4-17AB-EAF7-C724-8FDEE14A8972}"/>
              </a:ext>
            </a:extLst>
          </p:cNvPr>
          <p:cNvSpPr txBox="1"/>
          <p:nvPr/>
        </p:nvSpPr>
        <p:spPr>
          <a:xfrm>
            <a:off x="838200" y="2644170"/>
            <a:ext cx="61417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0" i="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1. В каком районе сосредоточены театры, музеи, выставочные залы и проходят самые яркие культурные события города?</a:t>
            </a:r>
            <a:r>
              <a:rPr lang="ru-RU" sz="2400" dirty="0">
                <a:effectLst/>
                <a:latin typeface="Century Gothic" panose="020B0502020202020204" pitchFamily="34" charset="0"/>
              </a:rPr>
              <a:t> </a:t>
            </a:r>
            <a:endParaRPr lang="ru-RU" sz="2400" dirty="0">
              <a:latin typeface="Century Gothic" panose="020B0502020202020204" pitchFamily="34" charset="0"/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C3593EED-A870-D9A3-61A3-BD0F5537DCB8}"/>
              </a:ext>
            </a:extLst>
          </p:cNvPr>
          <p:cNvGrpSpPr/>
          <p:nvPr/>
        </p:nvGrpSpPr>
        <p:grpSpPr>
          <a:xfrm>
            <a:off x="7906200" y="1093410"/>
            <a:ext cx="2810385" cy="4343789"/>
            <a:chOff x="7906200" y="1093410"/>
            <a:chExt cx="2810385" cy="434378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347BED8-85BC-8E0D-1977-FA29BECD3840}"/>
                </a:ext>
              </a:extLst>
            </p:cNvPr>
            <p:cNvSpPr txBox="1"/>
            <p:nvPr/>
          </p:nvSpPr>
          <p:spPr>
            <a:xfrm>
              <a:off x="7906200" y="1093410"/>
              <a:ext cx="281038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>
                  <a:solidFill>
                    <a:srgbClr val="E80C96"/>
                  </a:solidFill>
                  <a:latin typeface="Baron Neue" panose="020B0000000000000000" pitchFamily="34" charset="0"/>
                </a:rPr>
                <a:t>КРЕАТИВНЫЙ РАЙОН</a:t>
              </a:r>
            </a:p>
          </p:txBody>
        </p:sp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05EDFBF3-096E-7CD4-153C-8DF8A3D8A5B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3" r="7155"/>
            <a:stretch/>
          </p:blipFill>
          <p:spPr bwMode="auto">
            <a:xfrm>
              <a:off x="7985916" y="1613504"/>
              <a:ext cx="2700189" cy="3823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149578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6257431-A2A0-E6F8-425D-688486A4AEB7}"/>
              </a:ext>
            </a:extLst>
          </p:cNvPr>
          <p:cNvSpPr txBox="1"/>
          <p:nvPr/>
        </p:nvSpPr>
        <p:spPr>
          <a:xfrm>
            <a:off x="838200" y="2644170"/>
            <a:ext cx="614172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0" i="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2. Где расположен крупный промышленный кластер с передовыми производствами, научно-исследовательскими центрами и конструкторскими бюро?</a:t>
            </a:r>
            <a:r>
              <a:rPr lang="ru-RU" sz="2400" dirty="0">
                <a:effectLst/>
                <a:latin typeface="Century Gothic" panose="020B0502020202020204" pitchFamily="34" charset="0"/>
              </a:rPr>
              <a:t> </a:t>
            </a:r>
            <a:endParaRPr lang="ru-RU" sz="2400" dirty="0">
              <a:latin typeface="Century Gothic" panose="020B0502020202020204" pitchFamily="34" charset="0"/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DCCB5A58-231D-708E-1292-7C762713DB55}"/>
              </a:ext>
            </a:extLst>
          </p:cNvPr>
          <p:cNvGrpSpPr/>
          <p:nvPr/>
        </p:nvGrpSpPr>
        <p:grpSpPr>
          <a:xfrm>
            <a:off x="7542562" y="1194675"/>
            <a:ext cx="3769750" cy="4331248"/>
            <a:chOff x="7542562" y="1194675"/>
            <a:chExt cx="3769750" cy="433124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A4F7CF1-6318-B18B-5353-DA84E31F4C3C}"/>
                </a:ext>
              </a:extLst>
            </p:cNvPr>
            <p:cNvSpPr txBox="1"/>
            <p:nvPr/>
          </p:nvSpPr>
          <p:spPr>
            <a:xfrm>
              <a:off x="7542562" y="1194675"/>
              <a:ext cx="37697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>
                  <a:solidFill>
                    <a:srgbClr val="E80C96"/>
                  </a:solidFill>
                  <a:latin typeface="Baron Neue" panose="020B0000000000000000" pitchFamily="34" charset="0"/>
                </a:rPr>
                <a:t>ТЕХНОЛОГИЧЕСКИЙ РАЙОН</a:t>
              </a:r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B58970E3-7F5E-EFB4-85DC-A1164EFCE6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16396" y="1701409"/>
              <a:ext cx="2700189" cy="38245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51484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9F3C09-89B9-F099-4EE5-2AF9DCA63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158456-4137-B316-F7EC-0F17A03870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B44F10-C13F-3EBD-BA7A-72CC5B309496}"/>
              </a:ext>
            </a:extLst>
          </p:cNvPr>
          <p:cNvSpPr txBox="1"/>
          <p:nvPr/>
        </p:nvSpPr>
        <p:spPr>
          <a:xfrm>
            <a:off x="838200" y="2644170"/>
            <a:ext cx="614172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0" i="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3. Какой район известен своими живописными парками, лесными массивами и экологическими тропами для активного отдыха на природе? </a:t>
            </a:r>
            <a:endParaRPr lang="ru-RU" sz="2400" dirty="0">
              <a:latin typeface="Century Gothic" panose="020B0502020202020204" pitchFamily="34" charset="0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F4A52F29-2364-F0C3-420B-945B1D0706AC}"/>
              </a:ext>
            </a:extLst>
          </p:cNvPr>
          <p:cNvGrpSpPr/>
          <p:nvPr/>
        </p:nvGrpSpPr>
        <p:grpSpPr>
          <a:xfrm>
            <a:off x="7860480" y="1093410"/>
            <a:ext cx="2820387" cy="4309168"/>
            <a:chOff x="7860480" y="1093410"/>
            <a:chExt cx="2820387" cy="430916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0415E11-5311-7DF6-EADD-0D7A0D413CC1}"/>
                </a:ext>
              </a:extLst>
            </p:cNvPr>
            <p:cNvSpPr txBox="1"/>
            <p:nvPr/>
          </p:nvSpPr>
          <p:spPr>
            <a:xfrm>
              <a:off x="7860480" y="1093410"/>
              <a:ext cx="28203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>
                  <a:solidFill>
                    <a:srgbClr val="E80C96"/>
                  </a:solidFill>
                  <a:latin typeface="Baron Neue" panose="020B0000000000000000" pitchFamily="34" charset="0"/>
                </a:rPr>
                <a:t>ПРИРОДНЫЙ РАЙОН</a:t>
              </a:r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83C2F8F7-2381-20BA-9E0D-F2EE122EF5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06200" y="1593836"/>
              <a:ext cx="2716034" cy="38087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47872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727B3C-1280-C058-CAD9-4674052B2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807AA9-EF5A-8A51-D1A8-8807792B3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F62E72-B7BA-27BF-A031-AB59717816F6}"/>
              </a:ext>
            </a:extLst>
          </p:cNvPr>
          <p:cNvSpPr txBox="1"/>
          <p:nvPr/>
        </p:nvSpPr>
        <p:spPr>
          <a:xfrm>
            <a:off x="838200" y="2644170"/>
            <a:ext cx="614172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0" i="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4. В каком районе находятся социальные объекты - больницы, школы, детские сады, дома престарелых и развитая инфраструктура для комфортной жизни горожан? </a:t>
            </a:r>
            <a:endParaRPr lang="ru-RU" sz="2400" dirty="0">
              <a:latin typeface="Century Gothic" panose="020B0502020202020204" pitchFamily="34" charset="0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E5703A1-D6BE-751B-B3CC-20900139500F}"/>
              </a:ext>
            </a:extLst>
          </p:cNvPr>
          <p:cNvGrpSpPr/>
          <p:nvPr/>
        </p:nvGrpSpPr>
        <p:grpSpPr>
          <a:xfrm>
            <a:off x="7872334" y="1008744"/>
            <a:ext cx="3014415" cy="4374104"/>
            <a:chOff x="7872334" y="1008744"/>
            <a:chExt cx="3014415" cy="437410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CA10B34-901A-66D9-A36B-72A2E31B66B8}"/>
                </a:ext>
              </a:extLst>
            </p:cNvPr>
            <p:cNvSpPr txBox="1"/>
            <p:nvPr/>
          </p:nvSpPr>
          <p:spPr>
            <a:xfrm>
              <a:off x="7872334" y="1008744"/>
              <a:ext cx="301441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>
                  <a:solidFill>
                    <a:srgbClr val="E80C96"/>
                  </a:solidFill>
                  <a:latin typeface="Baron Neue" panose="020B0000000000000000" pitchFamily="34" charset="0"/>
                </a:rPr>
                <a:t>СОЦИАЛЬНЫЙ РАЙОН</a:t>
              </a:r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25E68EE2-75C7-CD69-B0BB-34DD56A84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49421" y="1559154"/>
              <a:ext cx="2667164" cy="38236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333618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488779-A98E-8D15-1E4D-00279252E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5F40FB-469D-8759-794F-8441B91EF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23C56A-388C-C879-4C8F-22B2A6AEF402}"/>
              </a:ext>
            </a:extLst>
          </p:cNvPr>
          <p:cNvSpPr txBox="1"/>
          <p:nvPr/>
        </p:nvSpPr>
        <p:spPr>
          <a:xfrm>
            <a:off x="838200" y="2644170"/>
            <a:ext cx="61417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0" i="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5. Где расположены дизайнерские студии, креативные кластеры, арт-пространства и проводятся фестивали современного искусства? </a:t>
            </a:r>
            <a:endParaRPr lang="ru-RU" sz="2400" dirty="0">
              <a:latin typeface="Century Gothic" panose="020B0502020202020204" pitchFamily="34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5121D962-6D23-70B8-81A1-C70E2E489A41}"/>
              </a:ext>
            </a:extLst>
          </p:cNvPr>
          <p:cNvGrpSpPr/>
          <p:nvPr/>
        </p:nvGrpSpPr>
        <p:grpSpPr>
          <a:xfrm>
            <a:off x="7906200" y="1093410"/>
            <a:ext cx="2810385" cy="4343789"/>
            <a:chOff x="7906200" y="1093410"/>
            <a:chExt cx="2810385" cy="434378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4948A93-E616-D763-094A-4213BCFCD912}"/>
                </a:ext>
              </a:extLst>
            </p:cNvPr>
            <p:cNvSpPr txBox="1"/>
            <p:nvPr/>
          </p:nvSpPr>
          <p:spPr>
            <a:xfrm>
              <a:off x="7906200" y="1093410"/>
              <a:ext cx="281038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>
                  <a:solidFill>
                    <a:srgbClr val="E80C96"/>
                  </a:solidFill>
                  <a:latin typeface="Baron Neue" panose="020B0000000000000000" pitchFamily="34" charset="0"/>
                </a:rPr>
                <a:t>КРЕАТИВНЫЙ РАЙОН</a:t>
              </a:r>
            </a:p>
          </p:txBody>
        </p:sp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D34B5B89-52AD-ADD6-1D7E-13EDB1617CC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3" r="7155"/>
            <a:stretch/>
          </p:blipFill>
          <p:spPr bwMode="auto">
            <a:xfrm>
              <a:off x="7985916" y="1613504"/>
              <a:ext cx="2700189" cy="3823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04840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AEF4ED-0BAA-2C42-45E2-186AE50B6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8850CA-C39B-DC96-7B4C-0493C4E13B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D574C0-3662-FB49-98C5-828C4FDBDB84}"/>
              </a:ext>
            </a:extLst>
          </p:cNvPr>
          <p:cNvSpPr txBox="1"/>
          <p:nvPr/>
        </p:nvSpPr>
        <p:spPr>
          <a:xfrm>
            <a:off x="838200" y="2644170"/>
            <a:ext cx="614172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0" i="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6. Какой район славится своими высокотехнологичными компаниями, IT-кластерами, инновационными лабораториями и ведущими техническими вузами? </a:t>
            </a:r>
            <a:endParaRPr lang="ru-RU" sz="2400" dirty="0">
              <a:latin typeface="Century Gothic" panose="020B0502020202020204" pitchFamily="34" charset="0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91F6257D-D294-B7C3-2667-DC3E2971799E}"/>
              </a:ext>
            </a:extLst>
          </p:cNvPr>
          <p:cNvGrpSpPr/>
          <p:nvPr/>
        </p:nvGrpSpPr>
        <p:grpSpPr>
          <a:xfrm>
            <a:off x="7694963" y="1166458"/>
            <a:ext cx="3620671" cy="4359465"/>
            <a:chOff x="7694963" y="1166458"/>
            <a:chExt cx="3620671" cy="435946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9B146F8-E0A7-C19D-9DBB-DC2DABB1403D}"/>
                </a:ext>
              </a:extLst>
            </p:cNvPr>
            <p:cNvSpPr txBox="1"/>
            <p:nvPr/>
          </p:nvSpPr>
          <p:spPr>
            <a:xfrm>
              <a:off x="7694963" y="1166458"/>
              <a:ext cx="36206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>
                  <a:solidFill>
                    <a:srgbClr val="E80C96"/>
                  </a:solidFill>
                  <a:latin typeface="Baron Neue" panose="020B0000000000000000" pitchFamily="34" charset="0"/>
                </a:rPr>
                <a:t>ТЕХНОЛОГИЧЕСИЙ РАЙОН</a:t>
              </a:r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00131A0A-B0F3-9452-5621-7BD4797836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16396" y="1701409"/>
              <a:ext cx="2700189" cy="38245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79460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08BB1C-E7E2-2162-62FE-C8B01410F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89D208-C9AB-9F6F-EF69-4F1F50E8C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167D92-4274-FCAD-AA08-3B97FA4AF778}"/>
              </a:ext>
            </a:extLst>
          </p:cNvPr>
          <p:cNvSpPr txBox="1"/>
          <p:nvPr/>
        </p:nvSpPr>
        <p:spPr>
          <a:xfrm>
            <a:off x="838200" y="2644170"/>
            <a:ext cx="61417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0" i="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7. Какой район известен своими тихими жилыми кварталами, развитой социальной сферой и комфортной средой для семейной жизни?</a:t>
            </a:r>
            <a:endParaRPr lang="ru-RU" sz="2400" dirty="0">
              <a:latin typeface="Century Gothic" panose="020B0502020202020204" pitchFamily="34" charset="0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CE42707C-D6C7-9D63-654D-AFD843227860}"/>
              </a:ext>
            </a:extLst>
          </p:cNvPr>
          <p:cNvGrpSpPr/>
          <p:nvPr/>
        </p:nvGrpSpPr>
        <p:grpSpPr>
          <a:xfrm>
            <a:off x="7906200" y="1093410"/>
            <a:ext cx="3014415" cy="4289438"/>
            <a:chOff x="7906200" y="1093410"/>
            <a:chExt cx="3014415" cy="428943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C605424-EBC4-6ED5-53A0-CE3020F725AD}"/>
                </a:ext>
              </a:extLst>
            </p:cNvPr>
            <p:cNvSpPr txBox="1"/>
            <p:nvPr/>
          </p:nvSpPr>
          <p:spPr>
            <a:xfrm>
              <a:off x="7906200" y="1093410"/>
              <a:ext cx="301441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>
                  <a:solidFill>
                    <a:srgbClr val="E80C96"/>
                  </a:solidFill>
                  <a:latin typeface="Baron Neue" panose="020B0000000000000000" pitchFamily="34" charset="0"/>
                </a:rPr>
                <a:t>СОЦИАЛЬНЫЙ РАЙОН</a:t>
              </a:r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7A4BF5FC-F828-717B-4D00-D8A2CCDCB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49421" y="1559154"/>
              <a:ext cx="2667164" cy="38236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5894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75C7F3-F1C4-2EBD-2998-232C65E74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D72BAB-2CE4-FB70-AD7C-BEC0A45B3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9603BB-D680-B043-A290-143A0ABB6B83}"/>
              </a:ext>
            </a:extLst>
          </p:cNvPr>
          <p:cNvSpPr txBox="1"/>
          <p:nvPr/>
        </p:nvSpPr>
        <p:spPr>
          <a:xfrm>
            <a:off x="838200" y="2644170"/>
            <a:ext cx="614172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0" i="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8. Какой район известен своими живописными набережными, причалами для яхт и развитой инфраструктурой для водного туризма?</a:t>
            </a:r>
            <a:endParaRPr lang="ru-RU" sz="2400" dirty="0">
              <a:latin typeface="Century Gothic" panose="020B0502020202020204" pitchFamily="34" charset="0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843B6D80-9DAF-D238-91B1-B5C95C2624D8}"/>
              </a:ext>
            </a:extLst>
          </p:cNvPr>
          <p:cNvGrpSpPr/>
          <p:nvPr/>
        </p:nvGrpSpPr>
        <p:grpSpPr>
          <a:xfrm>
            <a:off x="7875720" y="1093410"/>
            <a:ext cx="2820387" cy="4309168"/>
            <a:chOff x="7875720" y="1093410"/>
            <a:chExt cx="2820387" cy="430916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1D01E83-EED1-89B6-D61F-BF38D093B5C4}"/>
                </a:ext>
              </a:extLst>
            </p:cNvPr>
            <p:cNvSpPr txBox="1"/>
            <p:nvPr/>
          </p:nvSpPr>
          <p:spPr>
            <a:xfrm>
              <a:off x="7875720" y="1093410"/>
              <a:ext cx="28203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>
                  <a:solidFill>
                    <a:srgbClr val="E80C96"/>
                  </a:solidFill>
                  <a:latin typeface="Baron Neue" panose="020B0000000000000000" pitchFamily="34" charset="0"/>
                </a:rPr>
                <a:t>ПРИРОДНЫЙ РАЙОН</a:t>
              </a:r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51C57D9E-44B8-9715-C80E-869D7C7C99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06200" y="1593836"/>
              <a:ext cx="2716034" cy="38087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26140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329C445B-83A8-CE4F-1A9A-6AF21D573A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" y="518584"/>
            <a:ext cx="5346700" cy="534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9C028A6-2668-429B-E4E8-4AE737DE892E}"/>
              </a:ext>
            </a:extLst>
          </p:cNvPr>
          <p:cNvSpPr txBox="1"/>
          <p:nvPr/>
        </p:nvSpPr>
        <p:spPr>
          <a:xfrm>
            <a:off x="5467350" y="1340969"/>
            <a:ext cx="6096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/>
            <a:r>
              <a:rPr lang="ru-RU" sz="2400" b="0" i="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Каждый из вас, пройдя этот насыщенный познавательный маршрут, наверняка отметил для себя что-то особенно интересное, созвучное вашим талантам и устремлениям. Ведь именно вы, молодое поколение, станете опорой и будущим нашего города, его движущей силой. И именно ваш выбор профессии повлияет на то, какой облик обретет наш любимый </a:t>
            </a:r>
            <a:r>
              <a:rPr lang="ru-RU" sz="2400" b="0" i="0" dirty="0" err="1">
                <a:solidFill>
                  <a:srgbClr val="E80C96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Профессиград</a:t>
            </a:r>
            <a:endParaRPr lang="ru-RU" sz="2400" dirty="0">
              <a:solidFill>
                <a:srgbClr val="E80C96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339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EEB305A4-3911-ACCB-E1F3-350B83F8B1E0}"/>
              </a:ext>
            </a:extLst>
          </p:cNvPr>
          <p:cNvSpPr/>
          <p:nvPr/>
        </p:nvSpPr>
        <p:spPr>
          <a:xfrm>
            <a:off x="780585" y="769433"/>
            <a:ext cx="769434" cy="76943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096BBD1A-3C00-8DCF-DF25-D6123A1EDF77}"/>
              </a:ext>
            </a:extLst>
          </p:cNvPr>
          <p:cNvSpPr/>
          <p:nvPr/>
        </p:nvSpPr>
        <p:spPr>
          <a:xfrm>
            <a:off x="6096000" y="769433"/>
            <a:ext cx="769434" cy="76943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82DA7225-AFE4-9224-9573-D891EB96F6E1}"/>
              </a:ext>
            </a:extLst>
          </p:cNvPr>
          <p:cNvSpPr/>
          <p:nvPr/>
        </p:nvSpPr>
        <p:spPr>
          <a:xfrm>
            <a:off x="780585" y="2219092"/>
            <a:ext cx="769434" cy="769434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837E4C4B-A071-7345-60DC-C77003DF8D73}"/>
              </a:ext>
            </a:extLst>
          </p:cNvPr>
          <p:cNvSpPr/>
          <p:nvPr/>
        </p:nvSpPr>
        <p:spPr>
          <a:xfrm>
            <a:off x="6096000" y="2219092"/>
            <a:ext cx="769434" cy="76943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F751FBB7-BAA4-11BF-4E42-837CC66AB0B7}"/>
              </a:ext>
            </a:extLst>
          </p:cNvPr>
          <p:cNvSpPr/>
          <p:nvPr/>
        </p:nvSpPr>
        <p:spPr>
          <a:xfrm>
            <a:off x="780585" y="3668751"/>
            <a:ext cx="769434" cy="76943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0C35E7BF-08B6-38C2-89EA-C47C2FEBA156}"/>
              </a:ext>
            </a:extLst>
          </p:cNvPr>
          <p:cNvSpPr/>
          <p:nvPr/>
        </p:nvSpPr>
        <p:spPr>
          <a:xfrm>
            <a:off x="6096000" y="3668751"/>
            <a:ext cx="769434" cy="76943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4E0639D7-1773-D582-E8DB-D930FF65DCAB}"/>
              </a:ext>
            </a:extLst>
          </p:cNvPr>
          <p:cNvSpPr/>
          <p:nvPr/>
        </p:nvSpPr>
        <p:spPr>
          <a:xfrm>
            <a:off x="780585" y="5118410"/>
            <a:ext cx="769434" cy="769434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44481D65-4D84-A85B-FFB2-CDAFFC0C3778}"/>
              </a:ext>
            </a:extLst>
          </p:cNvPr>
          <p:cNvSpPr/>
          <p:nvPr/>
        </p:nvSpPr>
        <p:spPr>
          <a:xfrm>
            <a:off x="6096000" y="5118410"/>
            <a:ext cx="769434" cy="76943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665C8E-996E-8307-25AC-D93EF3FB335E}"/>
              </a:ext>
            </a:extLst>
          </p:cNvPr>
          <p:cNvSpPr txBox="1"/>
          <p:nvPr/>
        </p:nvSpPr>
        <p:spPr>
          <a:xfrm>
            <a:off x="1873405" y="760063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Информация была доступна, понятна и интересна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DECBCE-1ECB-B51E-2961-23FEC4914696}"/>
              </a:ext>
            </a:extLst>
          </p:cNvPr>
          <p:cNvSpPr txBox="1"/>
          <p:nvPr/>
        </p:nvSpPr>
        <p:spPr>
          <a:xfrm>
            <a:off x="7207407" y="692715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Некоторые темы были недостаточно раскрыты и непонятны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398ACA-6ECE-094A-EF6D-95AAEC536865}"/>
              </a:ext>
            </a:extLst>
          </p:cNvPr>
          <p:cNvSpPr txBox="1"/>
          <p:nvPr/>
        </p:nvSpPr>
        <p:spPr>
          <a:xfrm>
            <a:off x="1873405" y="2142144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Меня больше заинтересовал «Природный район»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966AFF-159E-0C1E-39AF-27584D3F1810}"/>
              </a:ext>
            </a:extLst>
          </p:cNvPr>
          <p:cNvSpPr txBox="1"/>
          <p:nvPr/>
        </p:nvSpPr>
        <p:spPr>
          <a:xfrm>
            <a:off x="7207407" y="2142144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Меня больше заинтересовал «Технический район»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64EC25-D8FE-F8CE-42F8-7ED82B0A6094}"/>
              </a:ext>
            </a:extLst>
          </p:cNvPr>
          <p:cNvSpPr txBox="1"/>
          <p:nvPr/>
        </p:nvSpPr>
        <p:spPr>
          <a:xfrm>
            <a:off x="1873405" y="3591803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Меня больше заинтересовал «Социальный район»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018BC7-B163-638B-9AE8-7AA845668834}"/>
              </a:ext>
            </a:extLst>
          </p:cNvPr>
          <p:cNvSpPr txBox="1"/>
          <p:nvPr/>
        </p:nvSpPr>
        <p:spPr>
          <a:xfrm>
            <a:off x="7207407" y="3591573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Меня больше  заинтересовал «Социальный район»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489FB52-A91D-4F7A-DB24-5058160B5FC5}"/>
              </a:ext>
            </a:extLst>
          </p:cNvPr>
          <p:cNvSpPr txBox="1"/>
          <p:nvPr/>
        </p:nvSpPr>
        <p:spPr>
          <a:xfrm>
            <a:off x="1873405" y="5041462"/>
            <a:ext cx="32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Мне понравилось взаимодействовать с участниками команды и педагогами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4D514B0-07AE-A4D7-085E-DFFF7F39F115}"/>
              </a:ext>
            </a:extLst>
          </p:cNvPr>
          <p:cNvSpPr txBox="1"/>
          <p:nvPr/>
        </p:nvSpPr>
        <p:spPr>
          <a:xfrm>
            <a:off x="7207407" y="4964514"/>
            <a:ext cx="32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Мне было сложно взаимодействовать с участниками команды и педагогами</a:t>
            </a:r>
          </a:p>
        </p:txBody>
      </p:sp>
    </p:spTree>
    <p:extLst>
      <p:ext uri="{BB962C8B-B14F-4D97-AF65-F5344CB8AC3E}">
        <p14:creationId xmlns:p14="http://schemas.microsoft.com/office/powerpoint/2010/main" val="2417414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557</Words>
  <Application>Microsoft Office PowerPoint</Application>
  <PresentationFormat>Широкоэкранный</PresentationFormat>
  <Paragraphs>51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.AppleSystemUIFont</vt:lpstr>
      <vt:lpstr>Arial</vt:lpstr>
      <vt:lpstr>Baron Neue</vt:lpstr>
      <vt:lpstr>Baron Neue Bold</vt:lpstr>
      <vt:lpstr>Calibri</vt:lpstr>
      <vt:lpstr>Calibri Light</vt:lpstr>
      <vt:lpstr>Century Gothic</vt:lpstr>
      <vt:lpstr>Times New Roman</vt:lpstr>
      <vt:lpstr>Тема Office</vt:lpstr>
      <vt:lpstr>ВОЗЬМИ СВОЕ  БУДУЩЕЕ ЗА РУКУ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ВОЗЬМИ СВОЕ  БУДУЩЕЕ ЗА РУКУ</dc:title>
  <dc:creator>Ангелина Билан</dc:creator>
  <cp:lastModifiedBy>Ольга Петрива</cp:lastModifiedBy>
  <cp:revision>7</cp:revision>
  <dcterms:created xsi:type="dcterms:W3CDTF">2024-10-02T23:13:19Z</dcterms:created>
  <dcterms:modified xsi:type="dcterms:W3CDTF">2025-08-14T08:08:09Z</dcterms:modified>
</cp:coreProperties>
</file>